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303" r:id="rId2"/>
    <p:sldId id="478" r:id="rId3"/>
    <p:sldId id="486" r:id="rId4"/>
    <p:sldId id="487" r:id="rId5"/>
    <p:sldId id="488" r:id="rId6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FF"/>
    <a:srgbClr val="00FF00"/>
    <a:srgbClr val="00CC00"/>
    <a:srgbClr val="FF00FF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0" autoAdjust="0"/>
    <p:restoredTop sz="82818" autoAdjust="0"/>
  </p:normalViewPr>
  <p:slideViewPr>
    <p:cSldViewPr snapToGrid="0" snapToObjects="1">
      <p:cViewPr varScale="1">
        <p:scale>
          <a:sx n="94" d="100"/>
          <a:sy n="94" d="100"/>
        </p:scale>
        <p:origin x="1184" y="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2023-02-21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2023-02-21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8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015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22.5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863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13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918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Bindings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7038666" cy="656892"/>
          </a:xfrm>
        </p:spPr>
        <p:txBody>
          <a:bodyPr/>
          <a:lstStyle/>
          <a:p>
            <a:r>
              <a:rPr lang="en-US" dirty="0"/>
              <a:t>Using C-API Libraries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55" y="970772"/>
            <a:ext cx="8086090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C API standard rules them all (and in the darkness binds them).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15700"/>
            <a:ext cx="8564088" cy="614064"/>
          </a:xfrm>
        </p:spPr>
        <p:txBody>
          <a:bodyPr/>
          <a:lstStyle/>
          <a:p>
            <a:r>
              <a:rPr lang="en-US" dirty="0"/>
              <a:t>Intro: Libraries for Binding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6E8878-AE20-4434-8902-C99A5819A75B}"/>
              </a:ext>
            </a:extLst>
          </p:cNvPr>
          <p:cNvSpPr txBox="1"/>
          <p:nvPr/>
        </p:nvSpPr>
        <p:spPr>
          <a:xfrm>
            <a:off x="407056" y="1418020"/>
            <a:ext cx="3757888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#include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&lt;</a:t>
            </a:r>
            <a:r>
              <a:rPr lang="en-US" sz="1000" dirty="0" err="1">
                <a:solidFill>
                  <a:srgbClr val="FFFF00"/>
                </a:solidFill>
                <a:latin typeface="Consolas" panose="020B0609020204030204" pitchFamily="49" charset="0"/>
              </a:rPr>
              <a:t>cstdint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#include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&lt;</a:t>
            </a:r>
            <a:r>
              <a:rPr lang="en-US" sz="1000" dirty="0" err="1">
                <a:solidFill>
                  <a:srgbClr val="FFFF00"/>
                </a:solidFill>
                <a:latin typeface="Consolas" panose="020B0609020204030204" pitchFamily="49" charset="0"/>
              </a:rPr>
              <a:t>cstring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#include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&lt;string&gt;</a:t>
            </a:r>
          </a:p>
          <a:p>
            <a:endParaRPr lang="en-US" sz="10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std::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cipher(std::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msg,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uint8_t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key)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std::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res(msg);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unsigned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 = 0; i &lt;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msg.size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(); i++)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res[i] = ((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int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msg[i] + key) % 256;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res;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 </a:t>
            </a:r>
            <a:r>
              <a:rPr lang="en-US" sz="1000" b="1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// This doesn’t work with the C API.* :(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cipher_wrap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c_msg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uint8_t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key,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int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new char[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+ 1];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'\0’;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std::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message(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c_msg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std::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result = cipher(message, key);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memcpy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result.c_str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 </a:t>
            </a:r>
            <a:r>
              <a:rPr lang="en-US" sz="1000" b="1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// This requires memory allocation. :(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1B0122-9CCB-4C7A-9C05-44B24512783C}"/>
              </a:ext>
            </a:extLst>
          </p:cNvPr>
          <p:cNvSpPr txBox="1"/>
          <p:nvPr/>
        </p:nvSpPr>
        <p:spPr>
          <a:xfrm>
            <a:off x="4265233" y="1418019"/>
            <a:ext cx="4509095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void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c_cipher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c_msg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uint8_t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key,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int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'\0’;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std::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message(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c_msg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std::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result = cipher(message, key);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memcpy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result.c_str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 </a:t>
            </a:r>
            <a:r>
              <a:rPr lang="en-US" sz="1000" b="1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// This does a lot of unnecessary allocation. :(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void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cipher_pure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c_msg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uint8_t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key,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int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    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unsigned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 = 0; i &lt;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; i++)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[i] = ((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int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c_msg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[i] + key) % 256;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  <a:r>
              <a:rPr lang="en-US" sz="1000" b="1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 // Forth time's the charm? :)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fr-FR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double 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get_hypotenuse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(double x, double y)</a:t>
            </a:r>
          </a:p>
          <a:p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sqrt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(x * x + y * y);</a:t>
            </a:r>
          </a:p>
          <a:p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 </a:t>
            </a:r>
            <a:r>
              <a:rPr lang="en-US" sz="1000" b="1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// Let's add in a numeric function for fun.</a:t>
            </a:r>
            <a:endParaRPr lang="fr-FR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844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1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1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55" y="1212644"/>
            <a:ext cx="8086090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Symbols must be visible and built correctly – its compiler dependent!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63181"/>
            <a:ext cx="8564088" cy="614064"/>
          </a:xfrm>
        </p:spPr>
        <p:txBody>
          <a:bodyPr/>
          <a:lstStyle/>
          <a:p>
            <a:r>
              <a:rPr lang="en-US" dirty="0"/>
              <a:t>Building as a Library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6E8878-AE20-4434-8902-C99A5819A75B}"/>
              </a:ext>
            </a:extLst>
          </p:cNvPr>
          <p:cNvSpPr txBox="1"/>
          <p:nvPr/>
        </p:nvSpPr>
        <p:spPr>
          <a:xfrm>
            <a:off x="289956" y="1740533"/>
            <a:ext cx="4719484" cy="13234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 err="1">
                <a:solidFill>
                  <a:srgbClr val="00B050"/>
                </a:solidFill>
                <a:latin typeface="Consolas" panose="020B0609020204030204" pitchFamily="49" charset="0"/>
              </a:rPr>
              <a:t>cmake_minimum_required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(VERSION 3.16)</a:t>
            </a:r>
          </a:p>
          <a:p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set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(CMAKE_CXX_STANDARD 17)</a:t>
            </a:r>
          </a:p>
          <a:p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set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(CMAKE_CXX_STANDARD_REQUIRED ON)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project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snakey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")</a:t>
            </a:r>
          </a:p>
          <a:p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set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(SOURCE_FILES snakey.cpp)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rgbClr val="00B050"/>
                </a:solidFill>
                <a:latin typeface="Consolas" panose="020B0609020204030204" pitchFamily="49" charset="0"/>
              </a:rPr>
              <a:t>add_library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B0F0"/>
                </a:solidFill>
                <a:latin typeface="Consolas" panose="020B0609020204030204" pitchFamily="49" charset="0"/>
              </a:rPr>
              <a:t>${PROJECT_NAME}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SHARED </a:t>
            </a:r>
            <a:r>
              <a:rPr lang="en-US" sz="1000" dirty="0">
                <a:solidFill>
                  <a:srgbClr val="00B0F0"/>
                </a:solidFill>
                <a:latin typeface="Consolas" panose="020B0609020204030204" pitchFamily="49" charset="0"/>
              </a:rPr>
              <a:t>${SOURCE_FILES}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AC2019-3383-49FC-A6D6-4C5F9EC41609}"/>
              </a:ext>
            </a:extLst>
          </p:cNvPr>
          <p:cNvSpPr txBox="1"/>
          <p:nvPr/>
        </p:nvSpPr>
        <p:spPr>
          <a:xfrm>
            <a:off x="289956" y="3155654"/>
            <a:ext cx="4719484" cy="16312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#pragma once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#include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&lt;</a:t>
            </a:r>
            <a:r>
              <a:rPr lang="en-US" sz="1000" dirty="0" err="1">
                <a:solidFill>
                  <a:srgbClr val="FFFF00"/>
                </a:solidFill>
                <a:latin typeface="Consolas" panose="020B0609020204030204" pitchFamily="49" charset="0"/>
              </a:rPr>
              <a:t>cstdint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extern "C"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c_cipher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c_msg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uint8_t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key,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int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cipher_pure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*msg,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char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uint8_t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key,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int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extern "C" </a:t>
            </a:r>
            <a:r>
              <a:rPr lang="en-US" sz="1000" dirty="0">
                <a:solidFill>
                  <a:srgbClr val="00B050"/>
                </a:solidFill>
                <a:latin typeface="Consolas" panose="020B0609020204030204" pitchFamily="49" charset="0"/>
              </a:rPr>
              <a:t>double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get_hypotenuse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(double x, double y);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CDD4C6-060F-42B8-9F51-A7D519443A99}"/>
              </a:ext>
            </a:extLst>
          </p:cNvPr>
          <p:cNvSpPr txBox="1"/>
          <p:nvPr/>
        </p:nvSpPr>
        <p:spPr>
          <a:xfrm>
            <a:off x="5099133" y="1740534"/>
            <a:ext cx="3606325" cy="13234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cmake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./; make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ls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CMakeCache.txt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Makefile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 snakey.cpp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CMakeFiles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cmake_install.cmake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snakey.h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CMakeLists.txt  </a:t>
            </a:r>
            <a:r>
              <a:rPr lang="en-US" sz="1000" b="1" dirty="0">
                <a:solidFill>
                  <a:srgbClr val="FFFF00"/>
                </a:solidFill>
                <a:latin typeface="Consolas" panose="020B0609020204030204" pitchFamily="49" charset="0"/>
              </a:rPr>
              <a:t>libsnakey.so</a:t>
            </a:r>
          </a:p>
          <a:p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_</a:t>
            </a:r>
          </a:p>
          <a:p>
            <a:endParaRPr lang="en-US" sz="1000" b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B785F316-0C79-4ABB-ACB3-1091672BA2C4}"/>
              </a:ext>
            </a:extLst>
          </p:cNvPr>
          <p:cNvSpPr txBox="1">
            <a:spLocks/>
          </p:cNvSpPr>
          <p:nvPr/>
        </p:nvSpPr>
        <p:spPr bwMode="auto">
          <a:xfrm>
            <a:off x="5099132" y="3295347"/>
            <a:ext cx="3606326" cy="1107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Ok…</a:t>
            </a:r>
          </a:p>
          <a:p>
            <a:pPr marL="0" indent="0" algn="ctr" defTabSz="914400">
              <a:buFont typeface="Wingdings" charset="2"/>
              <a:buNone/>
            </a:pPr>
            <a:r>
              <a:rPr lang="en-US" dirty="0"/>
              <a:t>but how do I get it into Python?</a:t>
            </a:r>
          </a:p>
        </p:txBody>
      </p:sp>
    </p:spTree>
    <p:extLst>
      <p:ext uri="{BB962C8B-B14F-4D97-AF65-F5344CB8AC3E}">
        <p14:creationId xmlns:p14="http://schemas.microsoft.com/office/powerpoint/2010/main" val="3193177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FB95D70-724C-420E-A773-9BFA32A56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43" y="944243"/>
            <a:ext cx="8109687" cy="45981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</a:t>
            </a:r>
            <a:r>
              <a:rPr lang="en-US" dirty="0" err="1">
                <a:solidFill>
                  <a:srgbClr val="FFC000"/>
                </a:solidFill>
              </a:rPr>
              <a:t>ctypes</a:t>
            </a:r>
            <a:r>
              <a:rPr lang="en-US" dirty="0"/>
              <a:t> module is tailored to facilitate dynamically loading C libraries.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952A05-6195-4114-B3C8-FE99FA10F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14327"/>
            <a:ext cx="8564088" cy="659357"/>
          </a:xfrm>
        </p:spPr>
        <p:txBody>
          <a:bodyPr/>
          <a:lstStyle/>
          <a:p>
            <a:r>
              <a:rPr lang="en-US" dirty="0"/>
              <a:t>Binding an Existing Library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A3B2FA-7806-400F-865C-1D47F46757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62381C-6A2E-4D87-AB77-E837828C0E33}"/>
              </a:ext>
            </a:extLst>
          </p:cNvPr>
          <p:cNvSpPr txBox="1"/>
          <p:nvPr/>
        </p:nvSpPr>
        <p:spPr>
          <a:xfrm>
            <a:off x="77477" y="1374560"/>
            <a:ext cx="4647902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ctypes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timeit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 </a:t>
            </a:r>
            <a:r>
              <a:rPr lang="en-US" sz="10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caesar_cipher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key):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 return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.join([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(char + key % 256) for char in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])</a:t>
            </a:r>
          </a:p>
          <a:p>
            <a:endParaRPr lang="en-US" sz="10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 </a:t>
            </a:r>
            <a:r>
              <a:rPr lang="en-US" sz="10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load_snakey_lib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  <a:endParaRPr lang="en-US" sz="10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lib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cdll.LoadLibrary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"./libsnakey.so"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lib.c_cipher.restype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None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lib.cipher_pure.restype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None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lib.get_hypotenuse.restype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c_double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lib.c_cipher.argtypes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c_char_p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c_char_p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c_uint8,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c_int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lib.cipher_pure.argtypes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c_char_p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c_char_p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c_uint8,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c_int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lib.get_hypotenuse.argtypes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c_double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c_double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return lib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"Greetings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from C-Land!!!"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create_string_buffer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(msg) + 1)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key = 24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779A72-0F0F-4B75-8D9A-A53F75213F7B}"/>
              </a:ext>
            </a:extLst>
          </p:cNvPr>
          <p:cNvSpPr txBox="1"/>
          <p:nvPr/>
        </p:nvSpPr>
        <p:spPr>
          <a:xfrm>
            <a:off x="4725379" y="1374560"/>
            <a:ext cx="4358929" cy="209288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load_snakey_lib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lib.c_cipher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key,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(msg) + 1)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"Coded:   [%s]."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buf.value.decode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"cp437"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lib.c_cipher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256 - key,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(msg) + 1)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"Decoded: [%s]."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buf.value.decode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"cp437"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test_list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((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lib.c_cipher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msg,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key,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(msg) + 1),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lib.cipher_pure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msg,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key,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(msg) + 1),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caesar_cipher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msg, key))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entry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test_list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lambda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entry[0](*entry[1:]), number=100000))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"Hypotenuse of (3, 4): %d."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lib.get_hypotenuse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(3, 4))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ED4E7C-48BC-4B48-8A71-71E5B381ADA3}"/>
              </a:ext>
            </a:extLst>
          </p:cNvPr>
          <p:cNvSpPr txBox="1"/>
          <p:nvPr/>
        </p:nvSpPr>
        <p:spPr>
          <a:xfrm>
            <a:off x="4790273" y="3528996"/>
            <a:ext cx="4294035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Coded:   [_è}}îüåï8~èçà8[Edyå|999].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Decoded: [Greetings from C-Land!!!]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0.05805079999845475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0.04559640004299581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0.11178659996949136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Hypotenuse of(3, 4): 5.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133873F2-43A5-4B29-9263-B7B06FD24542}"/>
              </a:ext>
            </a:extLst>
          </p:cNvPr>
          <p:cNvSpPr txBox="1">
            <a:spLocks/>
          </p:cNvSpPr>
          <p:nvPr/>
        </p:nvSpPr>
        <p:spPr bwMode="auto">
          <a:xfrm>
            <a:off x="517156" y="4544022"/>
            <a:ext cx="8109687" cy="459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Be careful with more complex types; struct layout varies by platform!</a:t>
            </a:r>
          </a:p>
        </p:txBody>
      </p:sp>
    </p:spTree>
    <p:extLst>
      <p:ext uri="{BB962C8B-B14F-4D97-AF65-F5344CB8AC3E}">
        <p14:creationId xmlns:p14="http://schemas.microsoft.com/office/powerpoint/2010/main" val="2117601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CB62317-465E-46C3-9A91-E81752711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403" y="998458"/>
            <a:ext cx="8149194" cy="43621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Python provides tools to make it easier to handle C/C++ structured types.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712F5CC-3E81-408B-ACDC-75F38F9F4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08428"/>
            <a:ext cx="8564088" cy="618621"/>
          </a:xfrm>
        </p:spPr>
        <p:txBody>
          <a:bodyPr/>
          <a:lstStyle/>
          <a:p>
            <a:r>
              <a:rPr lang="en-US" dirty="0"/>
              <a:t>Structured Binary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6B36F-A957-4036-807F-031517D80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1BB856-3895-48D6-AE00-26D3D745D961}"/>
              </a:ext>
            </a:extLst>
          </p:cNvPr>
          <p:cNvSpPr txBox="1"/>
          <p:nvPr/>
        </p:nvSpPr>
        <p:spPr>
          <a:xfrm>
            <a:off x="188791" y="1478767"/>
            <a:ext cx="4866488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#include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&lt;string&gt;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#include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&lt;iostream&gt;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#include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&lt;</a:t>
            </a:r>
            <a:r>
              <a:rPr lang="en-US" sz="1000" dirty="0" err="1">
                <a:solidFill>
                  <a:srgbClr val="FFFF00"/>
                </a:solidFill>
                <a:latin typeface="Consolas" panose="020B0609020204030204" pitchFamily="49" charset="0"/>
              </a:rPr>
              <a:t>cstdint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#include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&lt;</a:t>
            </a:r>
            <a:r>
              <a:rPr lang="en-US" sz="1000" dirty="0" err="1">
                <a:solidFill>
                  <a:srgbClr val="FFFF00"/>
                </a:solidFill>
                <a:latin typeface="Consolas" panose="020B0609020204030204" pitchFamily="49" charset="0"/>
              </a:rPr>
              <a:t>cstring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void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modifyPakuri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CC00"/>
                </a:solidFill>
                <a:latin typeface="Consolas" panose="020B0609020204030204" pitchFamily="49" charset="0"/>
              </a:rPr>
              <a:t>uint8_t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*data, </a:t>
            </a:r>
            <a:r>
              <a:rPr lang="en-US" sz="1000" dirty="0">
                <a:solidFill>
                  <a:srgbClr val="00CC00"/>
                </a:solidFill>
                <a:latin typeface="Consolas" panose="020B0609020204030204" pitchFamily="49" charset="0"/>
              </a:rPr>
              <a:t>uint8_t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size)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int level = data[0];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int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data[1];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std::</a:t>
            </a:r>
            <a:r>
              <a:rPr lang="en-US" sz="1000" dirty="0">
                <a:solidFill>
                  <a:srgbClr val="00CC00"/>
                </a:solidFill>
                <a:latin typeface="Consolas" panose="020B0609020204030204" pitchFamily="49" charset="0"/>
              </a:rPr>
              <a:t>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name((char*) data+2,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&lt; size - 2 ?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 size - 2);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std::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&lt;&lt;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"Pakuri Information\n-------------------\n"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;   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std::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&lt;&lt;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"Name: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&lt;&lt; name &lt;&lt;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std::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&lt;&lt;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"Level: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&lt;&lt; level &lt;&lt;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name = name +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"-MODIFIED!"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data[0] += </a:t>
            </a:r>
            <a:r>
              <a:rPr lang="en-US" sz="10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42;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data[1]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name.size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&gt; size - 2 ? size 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name.size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memcpy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((char*)data+2,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name.c_str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data[1]);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92BB64-1C1A-490B-A4FC-7275E3292D34}"/>
              </a:ext>
            </a:extLst>
          </p:cNvPr>
          <p:cNvSpPr txBox="1"/>
          <p:nvPr/>
        </p:nvSpPr>
        <p:spPr>
          <a:xfrm>
            <a:off x="5126072" y="1478767"/>
            <a:ext cx="3846379" cy="178510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ctypes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struct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cdll.LoadLibrary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"./libpakuri.so"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lib.modifyPakuri.restype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None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lib.modifyPakuri.argtypes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c_char_p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c_uint8]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struct.pack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"bb50s"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15, 6,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"Chuchu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lib.modifyPakuri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lvl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name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struct.unpack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"bb50s"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nName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: %s; Level: %d"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name.decode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lvl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C9F0F6-7CDB-40C2-A139-1AD7F3101E5C}"/>
              </a:ext>
            </a:extLst>
          </p:cNvPr>
          <p:cNvSpPr txBox="1"/>
          <p:nvPr/>
        </p:nvSpPr>
        <p:spPr>
          <a:xfrm>
            <a:off x="5126071" y="3479315"/>
            <a:ext cx="3846379" cy="116955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 Information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------------------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Name: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Chuchu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Level: 15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Name: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Chuchu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-MODIFIED!; Level: 57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10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46701</TotalTime>
  <Words>1358</Words>
  <Application>Microsoft Office PowerPoint</Application>
  <PresentationFormat>On-screen Show (16:9)</PresentationFormat>
  <Paragraphs>169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Bindings</vt:lpstr>
      <vt:lpstr>Intro: Libraries for Binding</vt:lpstr>
      <vt:lpstr>Building as a Library</vt:lpstr>
      <vt:lpstr>Binding an Existing Library</vt:lpstr>
      <vt:lpstr>Structured Binary Data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Blanchard, Jeremiah J</cp:lastModifiedBy>
  <cp:revision>915</cp:revision>
  <cp:lastPrinted>2014-01-31T19:29:42Z</cp:lastPrinted>
  <dcterms:created xsi:type="dcterms:W3CDTF">2013-09-18T13:46:37Z</dcterms:created>
  <dcterms:modified xsi:type="dcterms:W3CDTF">2023-02-21T17:12:44Z</dcterms:modified>
</cp:coreProperties>
</file>